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83" r:id="rId7"/>
    <p:sldId id="282" r:id="rId8"/>
    <p:sldId id="270" r:id="rId9"/>
    <p:sldId id="281" r:id="rId10"/>
    <p:sldId id="257" r:id="rId11"/>
    <p:sldId id="272" r:id="rId12"/>
    <p:sldId id="273" r:id="rId13"/>
    <p:sldId id="284" r:id="rId14"/>
    <p:sldId id="274" r:id="rId15"/>
    <p:sldId id="275" r:id="rId16"/>
    <p:sldId id="276" r:id="rId17"/>
    <p:sldId id="277" r:id="rId18"/>
    <p:sldId id="260" r:id="rId19"/>
    <p:sldId id="271" r:id="rId20"/>
    <p:sldId id="285" r:id="rId21"/>
    <p:sldId id="278" r:id="rId22"/>
    <p:sldId id="28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Johnson" userId="2b0edb69-3944-469a-9207-208c4a3fe0c1" providerId="ADAL" clId="{DA3F5D66-57E6-4894-8B42-42FA84782A84}"/>
    <pc:docChg chg="addSld modSld">
      <pc:chgData name="Chris Johnson" userId="2b0edb69-3944-469a-9207-208c4a3fe0c1" providerId="ADAL" clId="{DA3F5D66-57E6-4894-8B42-42FA84782A84}" dt="2023-02-27T20:17:57.474" v="8" actId="20577"/>
      <pc:docMkLst>
        <pc:docMk/>
      </pc:docMkLst>
      <pc:sldChg chg="modSp mod">
        <pc:chgData name="Chris Johnson" userId="2b0edb69-3944-469a-9207-208c4a3fe0c1" providerId="ADAL" clId="{DA3F5D66-57E6-4894-8B42-42FA84782A84}" dt="2023-02-27T20:17:36.949" v="5" actId="20577"/>
        <pc:sldMkLst>
          <pc:docMk/>
          <pc:sldMk cId="1159810855" sldId="271"/>
        </pc:sldMkLst>
        <pc:spChg chg="mod">
          <ac:chgData name="Chris Johnson" userId="2b0edb69-3944-469a-9207-208c4a3fe0c1" providerId="ADAL" clId="{DA3F5D66-57E6-4894-8B42-42FA84782A84}" dt="2023-02-27T20:17:36.949" v="5" actId="20577"/>
          <ac:spMkLst>
            <pc:docMk/>
            <pc:sldMk cId="1159810855" sldId="271"/>
            <ac:spMk id="2" creationId="{19EB403F-470E-4AE9-8D4F-045FF23E5185}"/>
          </ac:spMkLst>
        </pc:spChg>
      </pc:sldChg>
      <pc:sldChg chg="modSp add mod">
        <pc:chgData name="Chris Johnson" userId="2b0edb69-3944-469a-9207-208c4a3fe0c1" providerId="ADAL" clId="{DA3F5D66-57E6-4894-8B42-42FA84782A84}" dt="2023-02-27T20:17:57.474" v="8" actId="20577"/>
        <pc:sldMkLst>
          <pc:docMk/>
          <pc:sldMk cId="2904503974" sldId="285"/>
        </pc:sldMkLst>
        <pc:spChg chg="mod">
          <ac:chgData name="Chris Johnson" userId="2b0edb69-3944-469a-9207-208c4a3fe0c1" providerId="ADAL" clId="{DA3F5D66-57E6-4894-8B42-42FA84782A84}" dt="2023-02-27T20:17:57.474" v="8" actId="20577"/>
          <ac:spMkLst>
            <pc:docMk/>
            <pc:sldMk cId="2904503974" sldId="285"/>
            <ac:spMk id="2" creationId="{19EB403F-470E-4AE9-8D4F-045FF23E51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8E85E6-88AD-9782-984F-EBA4ACAA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B2E0A-8ABC-4A4D-82E1-A39FE1A8E808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631FAF-9495-AEFB-1316-1BEF16C10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64CAAF-5C1C-B463-9206-635726D6F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FDE61-EB47-445C-8459-B46763F50CD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5FCB03-6F02-949C-568B-271568B942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29400" y="4577721"/>
            <a:ext cx="2133600" cy="217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2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68D04-858D-DEA5-36D5-0AC795B6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E89E-0C8A-4E7A-A69B-E2E2BD77D72E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14F2E-7FA3-8C2D-6F05-DD228C14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A8FAC-F628-4DF2-FA03-DFB53098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629CB-6785-452A-A527-F73AA5D5FA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14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CD31C-297E-CD78-84A3-319B1EE9F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E874E-6817-4A18-BBA2-FCE6BAF78894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FBC33-9496-5C78-BD8C-3196CBADF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1F6C2-937F-F11F-D441-15F93A57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F256A-0B85-4465-98CD-CF58589D7B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81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AF10E551-2CBA-E10E-EC28-9CC897678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81800" y="4753301"/>
            <a:ext cx="1905000" cy="193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itchFamily="18" charset="0"/>
              </a:defRPr>
            </a:lvl1pPr>
            <a:lvl2pPr>
              <a:defRPr baseline="0">
                <a:latin typeface="Times New Roman" pitchFamily="18" charset="0"/>
              </a:defRPr>
            </a:lvl2pPr>
            <a:lvl3pPr>
              <a:defRPr baseline="0">
                <a:latin typeface="Times New Roman" pitchFamily="18" charset="0"/>
              </a:defRPr>
            </a:lvl3pPr>
            <a:lvl4pPr>
              <a:defRPr baseline="0">
                <a:latin typeface="Times New Roman" pitchFamily="18" charset="0"/>
              </a:defRPr>
            </a:lvl4pPr>
            <a:lvl5pPr>
              <a:defRPr baseline="0">
                <a:latin typeface="Times New Roman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9A109F-5A96-BBEF-1DCC-FBB4056A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8093-E8C6-4A9D-8FB3-D6C2CB27D669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7CB130-9357-F8E9-C958-A158B380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7B28AF-2FD7-8A3B-73A2-9ABFD545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AE66-C437-4B78-AECD-42EDF702B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79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64FA1-9251-71C0-F210-C280435B9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67F52-A89D-4BBE-933F-77630FD4C671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365D7-3E6D-A209-B732-F6FE6E8D7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46E34-7684-6146-2D30-2A2E958F3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BB006-1B34-4190-B664-53ABD9D9E9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72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1C1A04-EEA9-7D17-2A69-CB2470C4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B80DB-AC83-4DFC-9BF7-474F098995E4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DCFE436-898A-6B59-2533-189D35CE5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FC1872-6736-DAEF-A3CC-4F199EA73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9D4B5-E397-4903-B35A-E97E4FE0E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73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602688E-E411-B666-93A8-43B654EBC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41E8D-8EBB-476D-9347-B01B738315F9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7ADBA5-D0E3-B5AA-D92F-B96FC4D5F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BD73927-5F39-4DFC-F330-082ABB760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2127B-3247-4360-82ED-579E8B001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18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56A2BAC-062B-3370-2A1E-4B907F85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5EB5-2CF6-4052-BA35-9A95394BD472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8D9E5A3-5A45-075F-B8C8-6FFA4BFE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8D196BD-9FE4-5387-6860-417915054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3B9CB-DE37-4EB7-9591-ED69A440A3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703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FC99D59-6A2B-2916-89A0-78C6AF6D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BE55-1586-40A5-B53E-DDD4463E521D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C94FE6-E4B1-1AE5-523F-39BE0C60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B2A035-C96C-2E72-552F-C2FD9E719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235B7-819B-46C3-829C-C3AA07434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86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EC9D6B-E807-5A70-F880-C7A56F67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1454-8E71-40CE-989F-0EFD14B4BBD9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7BEC58-5037-F89E-0D77-F48BC3D3A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ECF8DD-E05C-5D11-C29F-B662C3B5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2D65A-A691-46AD-A577-F5C409287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74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143C6D3-8C94-0527-46A8-6055AAE8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1E3D6-4F0A-45C6-99B6-2D7B5EA25E56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499243E-376C-89DC-0F9F-5FFE6899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F861B11-C051-4BC5-E5AC-80B3A531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1D7FF-00D9-4952-B399-A36DA67E91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4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45709A7-8D1C-521C-7989-1CDC7150BD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B39EDB5-AC0C-3D7C-1EFB-9EA32E056C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478DD-D864-1E0C-26CC-362AEA16A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5C0367-D6F8-4EA5-8792-0E3C097FE15B}" type="datetimeFigureOut">
              <a:rPr lang="en-US"/>
              <a:pPr>
                <a:defRPr/>
              </a:pPr>
              <a:t>2/27/2023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6BC78-4DD3-97E1-9B24-D9C80999B6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16D20-3A27-396C-41FC-3D97DC6A9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AFD4C75-E130-42AE-82BB-2327FCA775C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1C8058C-25EF-0DFA-38FB-0A67FFD2D9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dirty="0">
                <a:cs typeface="Times New Roman" panose="02020603050405020304" pitchFamily="18" charset="0"/>
              </a:rPr>
            </a:br>
            <a:r>
              <a:rPr lang="en-US" altLang="en-US" dirty="0">
                <a:cs typeface="Times New Roman" panose="02020603050405020304" pitchFamily="18" charset="0"/>
              </a:rPr>
              <a:t>DASMA Thermal Performance Verification Program</a:t>
            </a:r>
            <a:br>
              <a:rPr lang="en-US" altLang="en-US" dirty="0">
                <a:cs typeface="Times New Roman" panose="02020603050405020304" pitchFamily="18" charset="0"/>
              </a:rPr>
            </a:br>
            <a:br>
              <a:rPr lang="en-US" altLang="en-US" dirty="0">
                <a:cs typeface="Times New Roman" panose="02020603050405020304" pitchFamily="18" charset="0"/>
              </a:rPr>
            </a:b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266D42A-0EE0-8EBB-95DC-E9DC10E254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60337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How is U-Factor Different From and Better Than Other Thermal Ratings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828800"/>
            <a:ext cx="8229600" cy="4945063"/>
          </a:xfrm>
        </p:spPr>
        <p:txBody>
          <a:bodyPr/>
          <a:lstStyle/>
          <a:p>
            <a:pPr eaLnBrk="1" hangingPunct="1"/>
            <a:r>
              <a:rPr lang="en-US" altLang="en-US" dirty="0"/>
              <a:t>R-Factor and U-Value are just </a:t>
            </a:r>
            <a:br>
              <a:rPr lang="en-US" altLang="en-US" dirty="0"/>
            </a:br>
            <a:r>
              <a:rPr lang="en-US" altLang="en-US" dirty="0"/>
              <a:t>calculations, not real rating methods, </a:t>
            </a:r>
            <a:br>
              <a:rPr lang="en-US" altLang="en-US" dirty="0"/>
            </a:br>
            <a:r>
              <a:rPr lang="en-US" altLang="en-US" dirty="0"/>
              <a:t>and have no technical basis</a:t>
            </a:r>
          </a:p>
          <a:p>
            <a:pPr eaLnBrk="1" hangingPunct="1"/>
            <a:r>
              <a:rPr lang="en-US" altLang="en-US" dirty="0"/>
              <a:t>U-Factor is an actual test of a whole, installed door, not just a calculation based on a small portion of a door</a:t>
            </a:r>
          </a:p>
        </p:txBody>
      </p:sp>
    </p:spTree>
    <p:extLst>
      <p:ext uri="{BB962C8B-B14F-4D97-AF65-F5344CB8AC3E}">
        <p14:creationId xmlns:p14="http://schemas.microsoft.com/office/powerpoint/2010/main" val="3467652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Participant Ratings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Participants in the DASMA Thermal Performance Verification Program:</a:t>
            </a:r>
          </a:p>
          <a:p>
            <a:pPr lvl="1" eaLnBrk="1" hangingPunct="1"/>
            <a:r>
              <a:rPr lang="en-US" altLang="en-US" dirty="0"/>
              <a:t>must publish a U-Factor for all highly thermally efficient sectional doors</a:t>
            </a:r>
          </a:p>
          <a:p>
            <a:pPr lvl="1" eaLnBrk="1" hangingPunct="1"/>
            <a:r>
              <a:rPr lang="en-US" altLang="en-US" dirty="0"/>
              <a:t>may publish, but are not required to publish, an R-Value</a:t>
            </a:r>
          </a:p>
          <a:p>
            <a:pPr lvl="1" eaLnBrk="1" hangingPunct="1"/>
            <a:r>
              <a:rPr lang="en-US" altLang="en-US" dirty="0"/>
              <a:t>are not permitted to use any other means of stating thermal performance for any door, </a:t>
            </a:r>
            <a:br>
              <a:rPr lang="en-US" altLang="en-US" dirty="0"/>
            </a:br>
            <a:r>
              <a:rPr lang="en-US" altLang="en-US" dirty="0"/>
              <a:t>listed in the program or not</a:t>
            </a:r>
          </a:p>
        </p:txBody>
      </p:sp>
    </p:spTree>
    <p:extLst>
      <p:ext uri="{BB962C8B-B14F-4D97-AF65-F5344CB8AC3E}">
        <p14:creationId xmlns:p14="http://schemas.microsoft.com/office/powerpoint/2010/main" val="186896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Doors Are Covered?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Only Sectional Doors</a:t>
            </a:r>
          </a:p>
          <a:p>
            <a:pPr eaLnBrk="1" hangingPunct="1"/>
            <a:r>
              <a:rPr lang="en-US" altLang="en-US" dirty="0"/>
              <a:t>Highly Thermally Efficient Sectional Doors Must </a:t>
            </a:r>
            <a:r>
              <a:rPr lang="en-US" altLang="en-US"/>
              <a:t>be Listed</a:t>
            </a:r>
            <a:r>
              <a:rPr lang="en-US" altLang="en-US" dirty="0"/>
              <a:t>.  These Doors Have</a:t>
            </a:r>
          </a:p>
          <a:p>
            <a:pPr lvl="1" eaLnBrk="1" hangingPunct="1"/>
            <a:r>
              <a:rPr lang="en-US" dirty="0"/>
              <a:t>an insulated core</a:t>
            </a:r>
          </a:p>
          <a:p>
            <a:pPr lvl="1" eaLnBrk="1" hangingPunct="1"/>
            <a:r>
              <a:rPr lang="en-US" dirty="0"/>
              <a:t>a meeting rail design that incorporates a thermal break</a:t>
            </a:r>
          </a:p>
          <a:p>
            <a:pPr lvl="1" eaLnBrk="1" hangingPunct="1"/>
            <a:r>
              <a:rPr lang="en-US" dirty="0"/>
              <a:t>glazing cutouts of 16% or less of the total door surface area</a:t>
            </a:r>
          </a:p>
          <a:p>
            <a:pPr eaLnBrk="1" hangingPunct="1"/>
            <a:r>
              <a:rPr lang="en-US" altLang="en-US" dirty="0"/>
              <a:t>Other sectional doors may be listed </a:t>
            </a:r>
            <a:br>
              <a:rPr lang="en-US" altLang="en-US" dirty="0"/>
            </a:br>
            <a:r>
              <a:rPr lang="en-US" altLang="en-US" dirty="0"/>
              <a:t>in the program, as well</a:t>
            </a:r>
          </a:p>
        </p:txBody>
      </p:sp>
    </p:spTree>
    <p:extLst>
      <p:ext uri="{BB962C8B-B14F-4D97-AF65-F5344CB8AC3E}">
        <p14:creationId xmlns:p14="http://schemas.microsoft.com/office/powerpoint/2010/main" val="1776349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337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Requirements for Participants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Participants in the Program:</a:t>
            </a:r>
          </a:p>
          <a:p>
            <a:pPr lvl="1" eaLnBrk="1" hangingPunct="1"/>
            <a:r>
              <a:rPr lang="en-US" altLang="en-US" dirty="0"/>
              <a:t>Sign Agreements to Enter the Program</a:t>
            </a:r>
          </a:p>
          <a:p>
            <a:pPr lvl="1" eaLnBrk="1" hangingPunct="1"/>
            <a:r>
              <a:rPr lang="en-US" altLang="en-US" dirty="0"/>
              <a:t>Conduct Tests at Third Party Test Labs Using ANSI/DASMA 105</a:t>
            </a:r>
          </a:p>
          <a:p>
            <a:pPr lvl="1" eaLnBrk="1" hangingPunct="1"/>
            <a:r>
              <a:rPr lang="en-US" altLang="en-US" dirty="0"/>
              <a:t>Certify Thermal Performance for Door Models Entered in the program</a:t>
            </a:r>
          </a:p>
          <a:p>
            <a:pPr lvl="1" eaLnBrk="1" hangingPunct="1"/>
            <a:r>
              <a:rPr lang="en-US" altLang="en-US" dirty="0"/>
              <a:t>Submit Tests and Certifications to the Program Administrator</a:t>
            </a:r>
          </a:p>
          <a:p>
            <a:pPr lvl="1" eaLnBrk="1" hangingPunct="1"/>
            <a:r>
              <a:rPr lang="en-US" altLang="en-US" dirty="0"/>
              <a:t>Abide by All Program Rules</a:t>
            </a:r>
          </a:p>
        </p:txBody>
      </p:sp>
    </p:spTree>
    <p:extLst>
      <p:ext uri="{BB962C8B-B14F-4D97-AF65-F5344CB8AC3E}">
        <p14:creationId xmlns:p14="http://schemas.microsoft.com/office/powerpoint/2010/main" val="3683184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0337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Requirements for Participants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Intertek Serves as the Program Administrator</a:t>
            </a:r>
          </a:p>
          <a:p>
            <a:pPr lvl="1" eaLnBrk="1" hangingPunct="1"/>
            <a:r>
              <a:rPr lang="en-US" altLang="en-US" dirty="0"/>
              <a:t>Collects Certifications and Test Reports</a:t>
            </a:r>
          </a:p>
          <a:p>
            <a:pPr lvl="1" eaLnBrk="1" hangingPunct="1"/>
            <a:r>
              <a:rPr lang="en-US" altLang="en-US" dirty="0"/>
              <a:t>Publishes Directory of Listed Models</a:t>
            </a:r>
          </a:p>
          <a:p>
            <a:pPr lvl="1" eaLnBrk="1" hangingPunct="1"/>
            <a:r>
              <a:rPr lang="en-US" altLang="en-US" dirty="0"/>
              <a:t>Verifies Continued Compliance with Program Rules Through Regular Audits</a:t>
            </a:r>
          </a:p>
          <a:p>
            <a:pPr eaLnBrk="1" hangingPunct="1"/>
            <a:r>
              <a:rPr lang="en-US" altLang="en-US" dirty="0"/>
              <a:t>DASMA Owns the Program and Provides Administrative and Governance Support</a:t>
            </a:r>
          </a:p>
        </p:txBody>
      </p:sp>
    </p:spTree>
    <p:extLst>
      <p:ext uri="{BB962C8B-B14F-4D97-AF65-F5344CB8AC3E}">
        <p14:creationId xmlns:p14="http://schemas.microsoft.com/office/powerpoint/2010/main" val="2775419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36D7206-7D5E-2C8A-2CA1-1DCB61D8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Mark</a:t>
            </a:r>
          </a:p>
        </p:txBody>
      </p:sp>
      <p:pic>
        <p:nvPicPr>
          <p:cNvPr id="4" name="Content Placeholder 3" descr="Logo, company name&#10;&#10;Description automatically generated">
            <a:extLst>
              <a:ext uri="{FF2B5EF4-FFF2-40B4-BE49-F238E27FC236}">
                <a16:creationId xmlns:a16="http://schemas.microsoft.com/office/drawing/2014/main" id="{2FB6FC5A-72A0-B5ED-5BDE-A0004455F7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85800"/>
            <a:ext cx="3696020" cy="375698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569CA49-F3BC-A428-EAB6-CE58BD7F8E1E}"/>
              </a:ext>
            </a:extLst>
          </p:cNvPr>
          <p:cNvSpPr txBox="1"/>
          <p:nvPr/>
        </p:nvSpPr>
        <p:spPr>
          <a:xfrm>
            <a:off x="4876800" y="990600"/>
            <a:ext cx="3429000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INSERT SMALLER VERSION OF MARK WHEN COMPLETE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6EF1A9-B70A-F986-048A-C8C37E3037EA}"/>
              </a:ext>
            </a:extLst>
          </p:cNvPr>
          <p:cNvSpPr txBox="1"/>
          <p:nvPr/>
        </p:nvSpPr>
        <p:spPr>
          <a:xfrm>
            <a:off x="152400" y="4755654"/>
            <a:ext cx="6629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itchFamily="18" charset="0"/>
                <a:cs typeface="+mn-cs"/>
              </a:rPr>
              <a:t>Used only by DASMA and Participants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36D7206-7D5E-2C8A-2CA1-1DCB61D8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Mark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B403F-470E-4AE9-8D4F-045FF23E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838200"/>
            <a:ext cx="8229600" cy="4525963"/>
          </a:xfrm>
        </p:spPr>
        <p:txBody>
          <a:bodyPr/>
          <a:lstStyle/>
          <a:p>
            <a:r>
              <a:rPr lang="en-US" dirty="0"/>
              <a:t>Indicates Participation in Program</a:t>
            </a:r>
            <a:br>
              <a:rPr lang="en-US" dirty="0"/>
            </a:br>
            <a:endParaRPr lang="en-US" dirty="0"/>
          </a:p>
          <a:p>
            <a:r>
              <a:rPr lang="en-US" dirty="0"/>
              <a:t>Can Be Used to Identify Listed Products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There are Regulations Governing Proper Use</a:t>
            </a:r>
          </a:p>
          <a:p>
            <a:pPr lvl="1"/>
            <a:r>
              <a:rPr lang="en-US" dirty="0"/>
              <a:t>Cannot be used with non-listed products</a:t>
            </a:r>
          </a:p>
          <a:p>
            <a:pPr lvl="1"/>
            <a:r>
              <a:rPr lang="en-US" dirty="0"/>
              <a:t>Can only be used if all program requirements are met </a:t>
            </a:r>
          </a:p>
        </p:txBody>
      </p:sp>
    </p:spTree>
    <p:extLst>
      <p:ext uri="{BB962C8B-B14F-4D97-AF65-F5344CB8AC3E}">
        <p14:creationId xmlns:p14="http://schemas.microsoft.com/office/powerpoint/2010/main" val="1159810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36D7206-7D5E-2C8A-2CA1-1DCB61D8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Mark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B403F-470E-4AE9-8D4F-045FF23E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838200"/>
            <a:ext cx="8229600" cy="4525963"/>
          </a:xfrm>
        </p:spPr>
        <p:txBody>
          <a:bodyPr/>
          <a:lstStyle/>
          <a:p>
            <a:r>
              <a:rPr lang="en-US" dirty="0"/>
              <a:t>Two Versions, Related Styles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Look for the DASMA program mark to confirm legitimate thermal performance, verified by 3rd party independent testing labs</a:t>
            </a:r>
          </a:p>
        </p:txBody>
      </p:sp>
    </p:spTree>
    <p:extLst>
      <p:ext uri="{BB962C8B-B14F-4D97-AF65-F5344CB8AC3E}">
        <p14:creationId xmlns:p14="http://schemas.microsoft.com/office/powerpoint/2010/main" val="290450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36D7206-7D5E-2C8A-2CA1-1DCB61D8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Temporary Product Label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EB403F-470E-4AE9-8D4F-045FF23E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/>
              <a:t>Optional</a:t>
            </a:r>
          </a:p>
          <a:p>
            <a:r>
              <a:rPr lang="en-US" dirty="0"/>
              <a:t>Placed on Sections Only</a:t>
            </a:r>
          </a:p>
          <a:p>
            <a:r>
              <a:rPr lang="en-US" dirty="0"/>
              <a:t>Not Permitted on Packaging</a:t>
            </a:r>
          </a:p>
          <a:p>
            <a:r>
              <a:rPr lang="en-US" dirty="0"/>
              <a:t>May Include R-Value as Shown on Example</a:t>
            </a:r>
          </a:p>
        </p:txBody>
      </p:sp>
    </p:spTree>
    <p:extLst>
      <p:ext uri="{BB962C8B-B14F-4D97-AF65-F5344CB8AC3E}">
        <p14:creationId xmlns:p14="http://schemas.microsoft.com/office/powerpoint/2010/main" val="430222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36D7206-7D5E-2C8A-2CA1-1DCB61D8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/>
          <a:lstStyle/>
          <a:p>
            <a:pPr eaLnBrk="1" hangingPunct="1"/>
            <a:r>
              <a:rPr lang="en-US" altLang="en-US" dirty="0"/>
              <a:t>Program Temporary Product Label</a:t>
            </a:r>
          </a:p>
        </p:txBody>
      </p:sp>
      <p:pic>
        <p:nvPicPr>
          <p:cNvPr id="4" name="Content Placeholder 3" descr="Text&#10;&#10;Description automatically generated with medium confidence">
            <a:extLst>
              <a:ext uri="{FF2B5EF4-FFF2-40B4-BE49-F238E27FC236}">
                <a16:creationId xmlns:a16="http://schemas.microsoft.com/office/drawing/2014/main" id="{90FEE449-09D0-64C0-4D6D-BAFD8BE691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4560094" cy="3648075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6C3FBF-8207-5974-BB8D-01E6CCB5DC54}"/>
              </a:ext>
            </a:extLst>
          </p:cNvPr>
          <p:cNvSpPr txBox="1"/>
          <p:nvPr/>
        </p:nvSpPr>
        <p:spPr>
          <a:xfrm>
            <a:off x="5638800" y="1219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UPDATE WITH  FINAL LABELS </a:t>
            </a:r>
          </a:p>
        </p:txBody>
      </p:sp>
    </p:spTree>
    <p:extLst>
      <p:ext uri="{BB962C8B-B14F-4D97-AF65-F5344CB8AC3E}">
        <p14:creationId xmlns:p14="http://schemas.microsoft.com/office/powerpoint/2010/main" val="3097319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F1B61C8-21BA-774F-6A1B-351674FC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EF6A50D-1AF7-9BE6-7BFE-38A376BE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DASMA Sponsors a Thermal Performance Verification Program for Sectional Garage Doors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The Most Influential Manufacturers That Produce Insulated Sectional Doors, Representing the Overwhelming Majority of Sales, are Participating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Significant Effort Over Many Years</a:t>
            </a:r>
            <a:br>
              <a:rPr lang="en-US" altLang="en-US" dirty="0"/>
            </a:br>
            <a:r>
              <a:rPr lang="en-US" altLang="en-US" dirty="0"/>
              <a:t>was Invested to Design and </a:t>
            </a:r>
            <a:br>
              <a:rPr lang="en-US" altLang="en-US" dirty="0"/>
            </a:br>
            <a:r>
              <a:rPr lang="en-US" altLang="en-US" dirty="0"/>
              <a:t>Implement the Program</a:t>
            </a:r>
            <a:br>
              <a:rPr lang="en-US" altLang="en-US" dirty="0"/>
            </a:b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F1B61C8-21BA-774F-6A1B-351674FC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Introduction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EF6A50D-1AF7-9BE6-7BFE-38A376BE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The Program Represents a Shift in How Sectional Garage Door Thermal Performance is Rated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All Participants and DASMA Have Agreed to Migrate to Use of U-Factor Instead of R-Value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The Program Also Enlists Third Party</a:t>
            </a:r>
            <a:br>
              <a:rPr lang="en-US" altLang="en-US" dirty="0"/>
            </a:br>
            <a:r>
              <a:rPr lang="en-US" altLang="en-US" dirty="0"/>
              <a:t>Test Labs and an Independent </a:t>
            </a:r>
            <a:br>
              <a:rPr lang="en-US" altLang="en-US" dirty="0"/>
            </a:br>
            <a:r>
              <a:rPr lang="en-US" altLang="en-US" dirty="0"/>
              <a:t>Program Administrator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807396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F1B61C8-21BA-774F-6A1B-351674FC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Why Have a Program?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EF6A50D-1AF7-9BE6-7BFE-38A376BE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The Garage Door Industry Needs to Provide Credible Thermal Performance Ratings</a:t>
            </a:r>
            <a:br>
              <a:rPr lang="en-US" altLang="en-US" dirty="0"/>
            </a:b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Everyone-Manufacturers, Specifiers, Customers, and Dealers - benefits from uniform and consistently applied rating methods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As With </a:t>
            </a:r>
            <a:r>
              <a:rPr lang="en-US" altLang="en-US" dirty="0" err="1"/>
              <a:t>Windload</a:t>
            </a:r>
            <a:r>
              <a:rPr lang="en-US" altLang="en-US" dirty="0"/>
              <a:t>, Enforcement is Coming</a:t>
            </a:r>
            <a:br>
              <a:rPr lang="en-US" altLang="en-US" dirty="0"/>
            </a:b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The Industry Can Control Its Own</a:t>
            </a:r>
            <a:br>
              <a:rPr lang="en-US" altLang="en-US" dirty="0"/>
            </a:br>
            <a:r>
              <a:rPr lang="en-US" altLang="en-US" dirty="0"/>
              <a:t>Destiny</a:t>
            </a:r>
            <a:br>
              <a:rPr lang="en-US" altLang="en-US" dirty="0"/>
            </a:b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88759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92F5A8E-A3DD-E2C9-537D-943D736F5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29" y="9906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U-Factor is an Actual, Tested Thermal Performance Measurement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Architects and Specifiers are familiar with U-Factor</a:t>
            </a:r>
            <a:br>
              <a:rPr lang="en-US" altLang="en-US" dirty="0"/>
            </a:br>
            <a:endParaRPr lang="en-US" altLang="en-US" sz="20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U-Factor is used by related industries:  Windows, Entry Doors, Skylights</a:t>
            </a:r>
            <a:br>
              <a:rPr lang="en-US" altLang="en-US" dirty="0"/>
            </a:br>
            <a:endParaRPr lang="en-US" altLang="en-US" dirty="0"/>
          </a:p>
          <a:p>
            <a:pPr marL="0" indent="0" eaLnBrk="1" hangingPunct="1">
              <a:spcBef>
                <a:spcPct val="0"/>
              </a:spcBef>
              <a:buNone/>
            </a:pPr>
            <a:br>
              <a:rPr lang="en-US" altLang="en-US" dirty="0"/>
            </a:br>
            <a:endParaRPr lang="en-US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953EF6-A27A-5B84-1A3D-5310FD459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29" y="76200"/>
            <a:ext cx="8229600" cy="1143000"/>
          </a:xfrm>
        </p:spPr>
        <p:txBody>
          <a:bodyPr/>
          <a:lstStyle/>
          <a:p>
            <a:r>
              <a:rPr lang="en-US" dirty="0"/>
              <a:t>Why Verified U-Factor?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FF1B61C8-21BA-774F-6A1B-351674FCE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Why Verified U-Factor?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CEF6A50D-1AF7-9BE6-7BFE-38A376BE7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U-Factor and Credible, Verified Ratings are expected to be required in the future </a:t>
            </a:r>
          </a:p>
          <a:p>
            <a:pPr eaLnBrk="1" hangingPunct="1">
              <a:spcBef>
                <a:spcPct val="0"/>
              </a:spcBef>
            </a:pPr>
            <a:endParaRPr lang="en-US" altLang="en-US" sz="12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U-Factor is a more accurate way to rate thermal performance than the currently used R-Value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Tested with U vs Calculated with 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Whole Installed Assembly with U vs </a:t>
            </a:r>
            <a:br>
              <a:rPr lang="en-US" altLang="en-US" dirty="0"/>
            </a:br>
            <a:r>
              <a:rPr lang="en-US" altLang="en-US" dirty="0"/>
              <a:t>Portion of Section Insulation with R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 dirty="0"/>
              <a:t>Equitable Basis for Comparison</a:t>
            </a:r>
            <a:br>
              <a:rPr lang="en-US" altLang="en-US" dirty="0"/>
            </a:br>
            <a:endParaRPr lang="en-US" altLang="en-US" sz="105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Third Party Testing &amp; Verification </a:t>
            </a:r>
            <a:br>
              <a:rPr lang="en-US" altLang="en-US" dirty="0"/>
            </a:br>
            <a:r>
              <a:rPr lang="en-US" altLang="en-US" dirty="0"/>
              <a:t>Lends Credibility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5096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1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What is U-Factor?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U-Factor is a measurement of heat transfer or flow through, in our case, a garage door</a:t>
            </a:r>
          </a:p>
          <a:p>
            <a:pPr eaLnBrk="1" hangingPunct="1"/>
            <a:r>
              <a:rPr lang="en-US" altLang="en-US" dirty="0"/>
              <a:t>Higher heat transfer is generally “bad” as it results in greater loss of energy, either from heated or cooled air</a:t>
            </a:r>
          </a:p>
          <a:p>
            <a:pPr eaLnBrk="1" hangingPunct="1"/>
            <a:r>
              <a:rPr lang="en-US" altLang="en-US" dirty="0"/>
              <a:t>A lower U-Factor, which indicates less heat transfer, is better than a higher U-Factor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How is U-Factor Determined?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166018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/>
              <a:t>U-Factor is measured in a specialized chamber </a:t>
            </a:r>
          </a:p>
          <a:p>
            <a:pPr eaLnBrk="1" hangingPunct="1"/>
            <a:r>
              <a:rPr lang="en-US" altLang="en-US" dirty="0"/>
              <a:t>An assembled door is sealed in the chamber opening</a:t>
            </a:r>
          </a:p>
          <a:p>
            <a:pPr eaLnBrk="1" hangingPunct="1"/>
            <a:r>
              <a:rPr lang="en-US" altLang="en-US" dirty="0"/>
              <a:t>Heat transfer through the door is measured with sensitive equipment</a:t>
            </a:r>
          </a:p>
          <a:p>
            <a:pPr eaLnBrk="1" hangingPunct="1"/>
            <a:r>
              <a:rPr lang="en-US" altLang="en-US" dirty="0"/>
              <a:t>Test requirements and procedures are contained in the ANSI/DASMA 105 </a:t>
            </a:r>
            <a:br>
              <a:rPr lang="en-US" altLang="en-US" dirty="0"/>
            </a:br>
            <a:r>
              <a:rPr lang="en-US" altLang="en-US" dirty="0"/>
              <a:t>standard</a:t>
            </a:r>
          </a:p>
        </p:txBody>
      </p:sp>
    </p:spTree>
    <p:extLst>
      <p:ext uri="{BB962C8B-B14F-4D97-AF65-F5344CB8AC3E}">
        <p14:creationId xmlns:p14="http://schemas.microsoft.com/office/powerpoint/2010/main" val="839418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>
            <a:extLst>
              <a:ext uri="{FF2B5EF4-FFF2-40B4-BE49-F238E27FC236}">
                <a16:creationId xmlns:a16="http://schemas.microsoft.com/office/drawing/2014/main" id="{95F37087-1337-A5B9-F3A4-2D055D66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60337"/>
            <a:ext cx="8610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How is U-Factor Different From and Better Than Other Thermal Ratings</a:t>
            </a:r>
          </a:p>
        </p:txBody>
      </p:sp>
      <p:sp>
        <p:nvSpPr>
          <p:cNvPr id="7171" name="Content Placeholder 4">
            <a:extLst>
              <a:ext uri="{FF2B5EF4-FFF2-40B4-BE49-F238E27FC236}">
                <a16:creationId xmlns:a16="http://schemas.microsoft.com/office/drawing/2014/main" id="{D640A2F3-3E87-DE06-AF75-B50442EE5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62100"/>
            <a:ext cx="82296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R-Value is resistance to heat transfer.  It is not the inverse of U-Factor (in our industry)</a:t>
            </a:r>
            <a:br>
              <a:rPr lang="en-US" altLang="en-US" dirty="0"/>
            </a:br>
            <a:r>
              <a:rPr lang="en-US" altLang="en-US" dirty="0"/>
              <a:t>         R-Value ≠1/U-Factor 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R-Value represents only a small portion of insulation in a garage door section, not an entire assembled door</a:t>
            </a:r>
          </a:p>
        </p:txBody>
      </p:sp>
    </p:spTree>
    <p:extLst>
      <p:ext uri="{BB962C8B-B14F-4D97-AF65-F5344CB8AC3E}">
        <p14:creationId xmlns:p14="http://schemas.microsoft.com/office/powerpoint/2010/main" val="203934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DD8B1F7F56AE4AB6C54BB10A70E3DD" ma:contentTypeVersion="16" ma:contentTypeDescription="Create a new document." ma:contentTypeScope="" ma:versionID="4a54944d167e8eb187a40692645d657c">
  <xsd:schema xmlns:xsd="http://www.w3.org/2001/XMLSchema" xmlns:xs="http://www.w3.org/2001/XMLSchema" xmlns:p="http://schemas.microsoft.com/office/2006/metadata/properties" xmlns:ns2="55d4d72c-5ed3-40e8-ac47-925c6597d47d" xmlns:ns3="319ef356-11ee-4013-9bcb-62f1ace5c4e3" targetNamespace="http://schemas.microsoft.com/office/2006/metadata/properties" ma:root="true" ma:fieldsID="1d641dcda8cbe8c4f771c286f7c30a34" ns2:_="" ns3:_="">
    <xsd:import namespace="55d4d72c-5ed3-40e8-ac47-925c6597d47d"/>
    <xsd:import namespace="319ef356-11ee-4013-9bcb-62f1ace5c4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d4d72c-5ed3-40e8-ac47-925c6597d4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b26176d-b30f-4c3d-90dc-3825b5d468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9ef356-11ee-4013-9bcb-62f1ace5c4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03ed2b5-717e-49df-a707-ec6284b9806c}" ma:internalName="TaxCatchAll" ma:showField="CatchAllData" ma:web="319ef356-11ee-4013-9bcb-62f1ace5c4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368E25-195D-4865-BC98-81BB10C94F16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2A963323-50EB-40D4-B2AB-A628DF8718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F14ADD-DC76-4722-BACD-261289D45E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d4d72c-5ed3-40e8-ac47-925c6597d47d"/>
    <ds:schemaRef ds:uri="319ef356-11ee-4013-9bcb-62f1ace5c4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785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 DASMA Thermal Performance Verification Program  </vt:lpstr>
      <vt:lpstr>Introduction</vt:lpstr>
      <vt:lpstr>Introduction</vt:lpstr>
      <vt:lpstr>Why Have a Program?</vt:lpstr>
      <vt:lpstr>Why Verified U-Factor?</vt:lpstr>
      <vt:lpstr>Why Verified U-Factor?</vt:lpstr>
      <vt:lpstr>What is U-Factor?</vt:lpstr>
      <vt:lpstr>How is U-Factor Determined?</vt:lpstr>
      <vt:lpstr>How is U-Factor Different From and Better Than Other Thermal Ratings</vt:lpstr>
      <vt:lpstr>How is U-Factor Different From and Better Than Other Thermal Ratings</vt:lpstr>
      <vt:lpstr>Participant Ratings</vt:lpstr>
      <vt:lpstr>What Doors Are Covered?</vt:lpstr>
      <vt:lpstr>Program Requirements for Participants</vt:lpstr>
      <vt:lpstr>Program Requirements for Participants</vt:lpstr>
      <vt:lpstr>Program Mark</vt:lpstr>
      <vt:lpstr>Program Mark</vt:lpstr>
      <vt:lpstr>Program Mark</vt:lpstr>
      <vt:lpstr>Program Temporary Product Label</vt:lpstr>
      <vt:lpstr>Program Temporary Product Label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Thermal Performance Rating Program</dc:title>
  <dc:creator>Corona IS</dc:creator>
  <cp:lastModifiedBy>Chris Johnson</cp:lastModifiedBy>
  <cp:revision>21</cp:revision>
  <dcterms:created xsi:type="dcterms:W3CDTF">2014-12-19T15:47:24Z</dcterms:created>
  <dcterms:modified xsi:type="dcterms:W3CDTF">2023-02-27T20:18:14Z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41800.0000000000</vt:lpwstr>
  </property>
  <property fmtid="{D5CDD505-2E9C-101B-9397-08002B2CF9AE}" pid="3" name="ContentTypeId">
    <vt:lpwstr>0x0101007C4B2A3999F04D4EA9E49442B3D760D6</vt:lpwstr>
  </property>
  <property fmtid="{D5CDD505-2E9C-101B-9397-08002B2CF9AE}" pid="4" name="xd_Signature">
    <vt:lpwstr/>
  </property>
  <property fmtid="{D5CDD505-2E9C-101B-9397-08002B2CF9AE}" pid="5" name="display_urn:schemas-microsoft-com:office:office#Editor">
    <vt:lpwstr>System Account</vt:lpwstr>
  </property>
  <property fmtid="{D5CDD505-2E9C-101B-9397-08002B2CF9AE}" pid="6" name="TemplateUrl">
    <vt:lpwstr/>
  </property>
  <property fmtid="{D5CDD505-2E9C-101B-9397-08002B2CF9AE}" pid="7" name="ComplianceAssetId">
    <vt:lpwstr/>
  </property>
  <property fmtid="{D5CDD505-2E9C-101B-9397-08002B2CF9AE}" pid="8" name="xd_ProgID">
    <vt:lpwstr/>
  </property>
  <property fmtid="{D5CDD505-2E9C-101B-9397-08002B2CF9AE}" pid="9" name="_ExtendedDescription">
    <vt:lpwstr/>
  </property>
  <property fmtid="{D5CDD505-2E9C-101B-9397-08002B2CF9AE}" pid="10" name="display_urn:schemas-microsoft-com:office:office#Author">
    <vt:lpwstr>System Account</vt:lpwstr>
  </property>
</Properties>
</file>